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047" r:id="rId2"/>
    <p:sldId id="1070" r:id="rId3"/>
    <p:sldId id="1067" r:id="rId4"/>
    <p:sldId id="1068" r:id="rId5"/>
    <p:sldId id="1059" r:id="rId6"/>
    <p:sldId id="1069" r:id="rId7"/>
    <p:sldId id="1060" r:id="rId8"/>
    <p:sldId id="1063" r:id="rId9"/>
    <p:sldId id="1064" r:id="rId10"/>
    <p:sldId id="1061" r:id="rId11"/>
    <p:sldId id="1051" r:id="rId12"/>
    <p:sldId id="1062" r:id="rId13"/>
    <p:sldId id="1071" r:id="rId14"/>
    <p:sldId id="1053" r:id="rId15"/>
    <p:sldId id="1054" r:id="rId16"/>
    <p:sldId id="1055" r:id="rId17"/>
    <p:sldId id="1072" r:id="rId18"/>
    <p:sldId id="1056" r:id="rId19"/>
    <p:sldId id="1057" r:id="rId20"/>
    <p:sldId id="1073" r:id="rId21"/>
    <p:sldId id="1065" r:id="rId22"/>
    <p:sldId id="1058" r:id="rId23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311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62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933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2442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5550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8661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1771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4882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 autoAdjust="0"/>
    <p:restoredTop sz="96272" autoAdjust="0"/>
  </p:normalViewPr>
  <p:slideViewPr>
    <p:cSldViewPr>
      <p:cViewPr varScale="1">
        <p:scale>
          <a:sx n="105" d="100"/>
          <a:sy n="105" d="100"/>
        </p:scale>
        <p:origin x="288" y="192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206400" indent="-512064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6221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9331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2442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5550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3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Rectangle 10"/>
          <p:cNvSpPr>
            <a:spLocks noChangeArrowheads="1"/>
          </p:cNvSpPr>
          <p:nvPr userDrawn="1"/>
        </p:nvSpPr>
        <p:spPr bwMode="auto">
          <a:xfrm>
            <a:off x="3657600" y="7894713"/>
            <a:ext cx="10972800" cy="350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8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8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pic>
        <p:nvPicPr>
          <p:cNvPr id="22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59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198359" y="7498080"/>
            <a:ext cx="1432043" cy="288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r>
              <a:rPr lang="en-US" sz="1400" b="1" baseline="0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400" b="1" baseline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/ 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15" y="217172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2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2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5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0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3110" indent="0" algn="ctr">
              <a:buNone/>
            </a:lvl2pPr>
            <a:lvl3pPr marL="1306221" indent="0" algn="ctr">
              <a:buNone/>
            </a:lvl3pPr>
            <a:lvl4pPr marL="1959331" indent="0" algn="ctr">
              <a:buNone/>
            </a:lvl4pPr>
            <a:lvl5pPr marL="2612442" indent="0" algn="ctr">
              <a:buNone/>
            </a:lvl5pPr>
            <a:lvl6pPr marL="3265550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0" y="6690852"/>
            <a:ext cx="94369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5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63040" y="5212080"/>
            <a:ext cx="12435840" cy="2370125"/>
          </a:xfrm>
        </p:spPr>
        <p:txBody>
          <a:bodyPr/>
          <a:lstStyle>
            <a:lvl1pPr marR="13062" algn="l">
              <a:defRPr sz="58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63040" y="3401568"/>
            <a:ext cx="12435840" cy="1810512"/>
          </a:xfrm>
        </p:spPr>
        <p:txBody>
          <a:bodyPr lIns="143685" anchor="b"/>
          <a:lstStyle>
            <a:lvl1pPr marL="0" indent="0" algn="l">
              <a:spcBef>
                <a:spcPts val="0"/>
              </a:spcBef>
              <a:buNone/>
              <a:defRPr sz="2900"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1" indent="0" algn="ctr">
              <a:buNone/>
            </a:lvl3pPr>
            <a:lvl4pPr marL="1959331" indent="0" algn="ctr">
              <a:buNone/>
            </a:lvl4pPr>
            <a:lvl5pPr marL="2612442" indent="0" algn="ctr">
              <a:buNone/>
            </a:lvl5pPr>
            <a:lvl6pPr marL="3265550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2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16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85" y="5095875"/>
            <a:ext cx="3345179" cy="31337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65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65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8"/>
            <a:ext cx="9148877" cy="1172982"/>
          </a:xfrm>
        </p:spPr>
        <p:txBody>
          <a:bodyPr lIns="117560" bIns="0"/>
          <a:lstStyle>
            <a:lvl1pPr marL="78373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35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  <p:cxnSp>
        <p:nvCxnSpPr>
          <p:cNvPr id="28" name="Straight Connector 27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05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2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45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44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2" y="268607"/>
            <a:ext cx="12435840" cy="1097280"/>
          </a:xfrm>
        </p:spPr>
        <p:txBody>
          <a:bodyPr/>
          <a:lstStyle>
            <a:lvl1pPr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9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171701"/>
            <a:ext cx="6466840" cy="767714"/>
          </a:xfrm>
        </p:spPr>
        <p:txBody>
          <a:bodyPr anchor="ctr"/>
          <a:lstStyle>
            <a:lvl1pPr marL="10449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12435840" cy="1097280"/>
          </a:xfrm>
        </p:spPr>
        <p:txBody>
          <a:bodyPr/>
          <a:lstStyle>
            <a:lvl1pPr>
              <a:defRPr sz="58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459" y="81913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73" indent="0">
              <a:buNone/>
              <a:defRPr sz="2600"/>
            </a:lvl1pPr>
            <a:lvl2pPr>
              <a:buNone/>
              <a:defRPr sz="18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26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06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4" y="1744030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4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39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8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5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5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5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657600" y="7894713"/>
            <a:ext cx="10972800" cy="350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8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8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3198359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21215" y="217172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22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13198359" y="7483262"/>
            <a:ext cx="1432043" cy="288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r>
              <a:rPr lang="en-US" sz="1400" b="1" baseline="0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400" b="1" baseline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/ 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800" kern="1200" spc="-142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3110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6221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9331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2442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346" indent="-489834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1056770" indent="-4081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1421877" indent="-326555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589" indent="-3265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806" indent="-29934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632" indent="-3004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938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991245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0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84"/>
            <a:ext cx="8290560" cy="3892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710" tIns="36285" rIns="90710" bIns="36285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Lecture #1</a:t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Welcome; Abstraction</a:t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 dirty="0">
                <a:solidFill>
                  <a:srgbClr val="FFFF00"/>
                </a:solidFill>
              </a:rPr>
              <a:t>BJC: you’ll love it!  Hard work, but fun!</a:t>
            </a:r>
            <a:endParaRPr lang="en-US" sz="3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0" y="4145280"/>
            <a:ext cx="5608320" cy="237744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r>
              <a:rPr lang="en-US" sz="3400" dirty="0">
                <a:ea typeface="ＭＳ Ｐゴシック" pitchFamily="-65" charset="-128"/>
                <a:cs typeface="ＭＳ Ｐゴシック" pitchFamily="-65" charset="-128"/>
              </a:rPr>
              <a:t>Watch the student testimonials about the course, what it means to them, and how it has changed their lives.  </a:t>
            </a:r>
            <a:br>
              <a:rPr lang="en-US" sz="3400" dirty="0"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3400" dirty="0">
                <a:ea typeface="ＭＳ Ｐゴシック" pitchFamily="-65" charset="-128"/>
                <a:cs typeface="ＭＳ Ｐゴシック" pitchFamily="-65" charset="-128"/>
              </a:rPr>
              <a:t>It’s quite Inspiring!</a:t>
            </a:r>
            <a:endParaRPr lang="en-US" sz="3400" i="1" dirty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3657600" y="7543800"/>
            <a:ext cx="10972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85" tIns="65310" rIns="130622" bIns="65310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b="1">
                <a:latin typeface="Courier" pitchFamily="-1" charset="0"/>
                <a:ea typeface="Courier" pitchFamily="-1" charset="0"/>
                <a:cs typeface="Courier" pitchFamily="-1" charset="0"/>
              </a:rPr>
              <a:t>cs10.org</a:t>
            </a:r>
          </a:p>
        </p:txBody>
      </p:sp>
      <p:sp>
        <p:nvSpPr>
          <p:cNvPr id="54" name="Oval 53"/>
          <p:cNvSpPr/>
          <p:nvPr/>
        </p:nvSpPr>
        <p:spPr>
          <a:xfrm>
            <a:off x="9372600" y="7216961"/>
            <a:ext cx="4876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7417" name="Picture 10" descr="Screen Shot 2012-01-18 at 12.58.49 PM.png"/>
          <p:cNvPicPr>
            <a:picLocks noChangeAspect="1"/>
          </p:cNvPicPr>
          <p:nvPr/>
        </p:nvPicPr>
        <p:blipFill>
          <a:blip r:embed="rId3"/>
          <a:srcRect l="3703" r="3114"/>
          <a:stretch>
            <a:fillRect/>
          </a:stretch>
        </p:blipFill>
        <p:spPr bwMode="auto">
          <a:xfrm>
            <a:off x="9372600" y="4343402"/>
            <a:ext cx="4876800" cy="27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562" y="419102"/>
            <a:ext cx="2218482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949" y="805727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308749" y="3048003"/>
            <a:ext cx="2933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Jon McKinsey</a:t>
            </a:r>
            <a:endParaRPr lang="en-US" sz="36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455" y="3864039"/>
            <a:ext cx="1438404" cy="2157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24925" y="6021280"/>
            <a:ext cx="2632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Michael Ball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</a:t>
            </a:r>
            <a:r>
              <a:rPr lang="en-US" dirty="0"/>
              <a:t>Instruction for active learning!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657602" y="1188722"/>
            <a:ext cx="8610600" cy="6438901"/>
          </a:xfrm>
        </p:spPr>
        <p:txBody>
          <a:bodyPr/>
          <a:lstStyle/>
          <a:p>
            <a:r>
              <a:rPr lang="en-US" sz="4000" dirty="0"/>
              <a:t>Increase real-time learning in lecture, test understanding of concepts vs. details</a:t>
            </a:r>
          </a:p>
          <a:p>
            <a:r>
              <a:rPr lang="en-US" sz="4000" dirty="0"/>
              <a:t>As complete a “segment” ask multiple choice question</a:t>
            </a:r>
          </a:p>
          <a:p>
            <a:pPr lvl="1"/>
            <a:r>
              <a:rPr lang="en-US" sz="3200" dirty="0"/>
              <a:t>1-2 minutes to decide yourself</a:t>
            </a:r>
          </a:p>
          <a:p>
            <a:pPr lvl="1"/>
            <a:r>
              <a:rPr lang="en-US" sz="3200" dirty="0"/>
              <a:t>2 minutes in pairs/triples to reach consensus. Teach others!</a:t>
            </a:r>
          </a:p>
          <a:p>
            <a:pPr lvl="1"/>
            <a:r>
              <a:rPr lang="en-US" sz="3200" dirty="0"/>
              <a:t>2 minute discussion of answers, questions, clarifications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 l="10223" t="7069" r="13487" b="6204"/>
          <a:stretch>
            <a:fillRect/>
          </a:stretch>
        </p:blipFill>
        <p:spPr bwMode="auto">
          <a:xfrm>
            <a:off x="12801602" y="1447803"/>
            <a:ext cx="1083890" cy="158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7600" y="3322322"/>
            <a:ext cx="2590800" cy="193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73002" y="5564634"/>
            <a:ext cx="1259842" cy="182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148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Piazza: Q&amp;A, Help, Announcements</a:t>
            </a:r>
            <a:endParaRPr lang="en-US" dirty="0"/>
          </a:p>
        </p:txBody>
      </p:sp>
      <p:pic>
        <p:nvPicPr>
          <p:cNvPr id="2048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90396"/>
            <a:ext cx="9559798" cy="5795627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334000" cy="6367037"/>
          </a:xfrm>
        </p:spPr>
        <p:txBody>
          <a:bodyPr/>
          <a:lstStyle/>
          <a:p>
            <a:r>
              <a:rPr lang="en-US" sz="3200" dirty="0"/>
              <a:t>EPA</a:t>
            </a:r>
          </a:p>
          <a:p>
            <a:pPr lvl="1"/>
            <a:r>
              <a:rPr lang="en-US" sz="2900" dirty="0"/>
              <a:t>Rewards good behavior</a:t>
            </a:r>
          </a:p>
          <a:p>
            <a:pPr lvl="1"/>
            <a:r>
              <a:rPr lang="en-US" sz="2900" u="sng" dirty="0"/>
              <a:t>E</a:t>
            </a:r>
            <a:r>
              <a:rPr lang="en-US" sz="2900" dirty="0"/>
              <a:t>ffort</a:t>
            </a:r>
          </a:p>
          <a:p>
            <a:pPr lvl="2"/>
            <a:r>
              <a:rPr lang="en-US" sz="2400" dirty="0"/>
              <a:t>E.g., Office hours, doing every single lab, </a:t>
            </a:r>
            <a:r>
              <a:rPr lang="en-US" sz="2400" dirty="0" err="1"/>
              <a:t>hw</a:t>
            </a:r>
            <a:r>
              <a:rPr lang="en-US" sz="2400" dirty="0"/>
              <a:t>, reading Piazza pages</a:t>
            </a:r>
          </a:p>
          <a:p>
            <a:pPr lvl="1"/>
            <a:r>
              <a:rPr lang="en-US" sz="2900" u="sng" dirty="0"/>
              <a:t>P</a:t>
            </a:r>
            <a:r>
              <a:rPr lang="en-US" sz="2900" dirty="0"/>
              <a:t>articipation</a:t>
            </a:r>
          </a:p>
          <a:p>
            <a:pPr lvl="2"/>
            <a:r>
              <a:rPr lang="en-US" sz="2400" dirty="0"/>
              <a:t>E.g., Raising hand in </a:t>
            </a:r>
            <a:r>
              <a:rPr lang="en-US" sz="2400" dirty="0" err="1"/>
              <a:t>lec</a:t>
            </a:r>
            <a:r>
              <a:rPr lang="en-US" sz="2400" dirty="0"/>
              <a:t> or discussion, asking questions on Piazza</a:t>
            </a:r>
          </a:p>
          <a:p>
            <a:pPr lvl="1"/>
            <a:r>
              <a:rPr lang="en-US" sz="2900" u="sng" dirty="0"/>
              <a:t>A</a:t>
            </a:r>
            <a:r>
              <a:rPr lang="en-US" sz="2900" dirty="0"/>
              <a:t>ltruism</a:t>
            </a:r>
          </a:p>
          <a:p>
            <a:pPr lvl="2"/>
            <a:r>
              <a:rPr lang="en-US" sz="2400" dirty="0"/>
              <a:t>E.g., helping other students in lab, answering questions on Piazza</a:t>
            </a:r>
          </a:p>
          <a:p>
            <a:pPr lvl="1"/>
            <a:endParaRPr lang="en-US" sz="29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900" dirty="0"/>
              <a:t>You have 3 “Slip Days”</a:t>
            </a:r>
          </a:p>
          <a:p>
            <a:pPr lvl="1"/>
            <a:r>
              <a:rPr lang="en-US" sz="2400" dirty="0"/>
              <a:t>You use them to extend due date, 1 slip day for 1 day extension</a:t>
            </a:r>
          </a:p>
          <a:p>
            <a:pPr lvl="1"/>
            <a:r>
              <a:rPr lang="en-US" sz="2400" dirty="0"/>
              <a:t>You can use them one at a time or all at once or in any combination</a:t>
            </a:r>
          </a:p>
          <a:p>
            <a:pPr lvl="1"/>
            <a:r>
              <a:rPr lang="en-US" sz="2400" dirty="0"/>
              <a:t>They follow you around when you pair up (you are counted individually)</a:t>
            </a:r>
          </a:p>
          <a:p>
            <a:pPr lvl="2"/>
            <a:r>
              <a:rPr lang="en-US" sz="2100" dirty="0"/>
              <a:t>E.g., A has 2, B has 0.</a:t>
            </a:r>
            <a:br>
              <a:rPr lang="en-US" sz="2100" dirty="0"/>
            </a:br>
            <a:r>
              <a:rPr lang="en-US" sz="2100" dirty="0"/>
              <a:t>Project is late by 1 day.</a:t>
            </a:r>
            <a:br>
              <a:rPr lang="en-US" sz="2100" dirty="0"/>
            </a:br>
            <a:r>
              <a:rPr lang="en-US" sz="2100" dirty="0"/>
              <a:t>A uses 1, B is 1 day late</a:t>
            </a:r>
          </a:p>
          <a:p>
            <a:pPr lvl="1"/>
            <a:r>
              <a:rPr lang="en-US" sz="2400" dirty="0"/>
              <a:t>Late is 1/3 off/day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Pro-student </a:t>
            </a:r>
            <a:r>
              <a:rPr lang="en-US" dirty="0"/>
              <a:t>Grading Policies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Abstraction &amp; Detail Removal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lvl="1"/>
            <a:r>
              <a:rPr lang="en-US" sz="2900" dirty="0" smtClean="0">
                <a:latin typeface="18 VAG Rounded Light   02390" charset="0"/>
              </a:rPr>
              <a:t>“The act or process of leaving out of consideration one or more properties of a complex object so as to attend to others.”</a:t>
            </a: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lvl="1"/>
            <a:r>
              <a:rPr lang="en-US" sz="2900" dirty="0" smtClean="0">
                <a:latin typeface="18 VAG Rounded Light   02390" charset="0"/>
              </a:rPr>
              <a:t>“The process of formulating general concepts by abstracting common properties of instances”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8808722" y="7086604"/>
            <a:ext cx="5593080" cy="53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Naked Blue IV</a:t>
            </a:r>
            <a:r>
              <a:rPr lang="en-US" sz="2600" i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 (Henri Matisse, 1952)</a:t>
            </a:r>
          </a:p>
        </p:txBody>
      </p:sp>
      <p:pic>
        <p:nvPicPr>
          <p:cNvPr id="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530" b="2530"/>
          <a:stretch>
            <a:fillRect/>
          </a:stretch>
        </p:blipFill>
        <p:spPr>
          <a:xfrm>
            <a:off x="9495208" y="1657882"/>
            <a:ext cx="4063894" cy="5428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</a:t>
            </a:r>
            <a:endParaRPr lang="en-US" dirty="0"/>
          </a:p>
        </p:txBody>
      </p:sp>
      <p:pic>
        <p:nvPicPr>
          <p:cNvPr id="22531" name="Content Placeholder 5" descr="Screen shot 2011-01-19 at 10.23.53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65" r="-365"/>
          <a:stretch>
            <a:fillRect/>
          </a:stretch>
        </p:blipFill>
        <p:spPr>
          <a:xfrm>
            <a:off x="3657600" y="1447800"/>
            <a:ext cx="10242355" cy="4090416"/>
          </a:xfrm>
        </p:spPr>
      </p:pic>
      <p:sp>
        <p:nvSpPr>
          <p:cNvPr id="22532" name="Rectangle 7"/>
          <p:cNvSpPr>
            <a:spLocks noChangeArrowheads="1"/>
          </p:cNvSpPr>
          <p:nvPr/>
        </p:nvSpPr>
        <p:spPr bwMode="auto">
          <a:xfrm>
            <a:off x="3697205" y="5562600"/>
            <a:ext cx="10119360" cy="9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Automatic Generation of Detail Maps</a:t>
            </a:r>
            <a:br>
              <a:rPr lang="en-US" sz="2600" b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</a:br>
            <a:r>
              <a:rPr lang="en-US" sz="2600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(</a:t>
            </a:r>
            <a:r>
              <a:rPr lang="en-US" sz="2600" dirty="0" err="1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Maneesh</a:t>
            </a:r>
            <a:r>
              <a:rPr lang="en-US" sz="2600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Agrawala</a:t>
            </a:r>
            <a:r>
              <a:rPr lang="en-US" sz="2600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 @ UC Berkeley, among </a:t>
            </a:r>
            <a:r>
              <a:rPr lang="en-US" sz="2600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others)</a:t>
            </a:r>
            <a:endParaRPr lang="en-US" sz="2600" dirty="0">
              <a:solidFill>
                <a:schemeClr val="tx1"/>
              </a:solidFill>
              <a:latin typeface="18 VAG Rounded Thin   55390"/>
              <a:ea typeface="Vagrounded" charset="0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write a project to </a:t>
            </a:r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simulate a real-world situation</a:t>
            </a:r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or play a game, or …</a:t>
            </a: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</a:t>
            </a:r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focus on the essence</a:t>
            </a:r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the cleanest way to map the messy real world to one you can build</a:t>
            </a:r>
          </a:p>
          <a:p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</a:t>
            </a:r>
            <a:r>
              <a:rPr lang="en-US" sz="2900" dirty="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often </a:t>
            </a:r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935" b="5935"/>
          <a:stretch>
            <a:fillRect/>
          </a:stretch>
        </p:blipFill>
        <p:spPr>
          <a:xfrm>
            <a:off x="9679406" y="1371603"/>
            <a:ext cx="3807994" cy="508687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 (in BJC)</a:t>
            </a:r>
            <a:endParaRPr lang="en-US" dirty="0"/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8945880" y="6477000"/>
            <a:ext cx="5151120" cy="9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chemeClr val="tx1"/>
                </a:solidFill>
                <a:latin typeface="18 VAG Rounded Thin   55390"/>
                <a:ea typeface="Vagrounded" charset="0"/>
                <a:cs typeface="T VAG Rounded Thin"/>
              </a:rPr>
              <a:t>The London Underground 1928 Map &amp; Harry </a:t>
            </a:r>
            <a:r>
              <a:rPr lang="en-US" sz="2600" b="1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T VAG Rounded Thin"/>
              </a:rPr>
              <a:t>Beck 1933 map.</a:t>
            </a:r>
            <a:endParaRPr lang="en-US" sz="2600" b="1" dirty="0">
              <a:solidFill>
                <a:schemeClr val="tx1"/>
              </a:solidFill>
              <a:latin typeface="18 VAG Rounded Thin   55390"/>
              <a:ea typeface="Vagrounded" charset="0"/>
              <a:cs typeface="T VAG Rounded Thi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a farm with many </a:t>
            </a:r>
            <a:r>
              <a:rPr lang="en-US" sz="29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different animals.</a:t>
            </a:r>
            <a:endParaRPr lang="en-US" sz="29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Different food for each</a:t>
            </a: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</a:t>
            </a:r>
            <a:r>
              <a:rPr lang="en-US" sz="29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directions:</a:t>
            </a:r>
            <a:endParaRPr lang="en-US" sz="29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lvl="1"/>
            <a:r>
              <a:rPr lang="en-US" sz="2400" dirty="0">
                <a:latin typeface="18 VAG Rounded Light   02390" charset="0"/>
              </a:rPr>
              <a:t>To feed dog, put dog food in dog dish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To feed chicken, put chicken food in chicken dish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To feed rabbit, put rabbit food in rabbit dish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Etc…</a:t>
            </a: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How could you do better?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To feed &lt;animal&gt;, put &lt;animal&gt; food in &lt;animal&gt; dish</a:t>
            </a:r>
          </a:p>
        </p:txBody>
      </p:sp>
      <p:pic>
        <p:nvPicPr>
          <p:cNvPr id="24579" name="Content Placeholder 6" descr="AA027414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483" b="483"/>
          <a:stretch>
            <a:fillRect/>
          </a:stretch>
        </p:blipFill>
        <p:spPr>
          <a:xfrm>
            <a:off x="9144000" y="4454950"/>
            <a:ext cx="2197760" cy="293645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Example</a:t>
            </a:r>
            <a:endParaRPr lang="en-US" dirty="0"/>
          </a:p>
        </p:txBody>
      </p:sp>
      <p:pic>
        <p:nvPicPr>
          <p:cNvPr id="24581" name="Picture 7" descr="AA02744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0200" y="1405862"/>
            <a:ext cx="2531699" cy="308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8" descr="AA02819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63400" y="1524002"/>
            <a:ext cx="1676400" cy="275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9" descr="AA02823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61720" y="4765978"/>
            <a:ext cx="2682880" cy="27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are going to learn to write functions, like in math class: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buFont typeface="Wingdings" pitchFamily="-1" charset="2"/>
              <a:buNone/>
            </a:pPr>
            <a:r>
              <a:rPr lang="en-US" sz="4500" b="1" dirty="0" smtClean="0">
                <a:latin typeface="Courier"/>
                <a:ea typeface="ＭＳ Ｐゴシック" pitchFamily="-1" charset="-128"/>
                <a:cs typeface="Courier"/>
              </a:rPr>
              <a:t>y = sin(x)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should think about </a:t>
            </a:r>
            <a:r>
              <a:rPr lang="en-US" sz="3200" dirty="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what inputs make sense to use so you don’t have to duplicate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(in BJC) … foreshadowing</a:t>
            </a:r>
            <a:endParaRPr lang="en-US" dirty="0"/>
          </a:p>
        </p:txBody>
      </p:sp>
      <p:pic>
        <p:nvPicPr>
          <p:cNvPr id="9" name="Content Placeholder 6" descr="Screen shot 2011-01-19 at 10.51.39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46" r="-146"/>
          <a:stretch>
            <a:fillRect/>
          </a:stretch>
        </p:blipFill>
        <p:spPr>
          <a:xfrm>
            <a:off x="9448800" y="2209802"/>
            <a:ext cx="4358122" cy="2984501"/>
          </a:xfrm>
        </p:spPr>
      </p:pic>
      <p:sp>
        <p:nvSpPr>
          <p:cNvPr id="6" name="Rectangle 5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56854" y="5181600"/>
            <a:ext cx="4635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18 VAG Rounded Thin   55390"/>
                <a:cs typeface="Vagrounded"/>
              </a:rPr>
              <a:t>Function machine</a:t>
            </a:r>
            <a:r>
              <a:rPr lang="en-US" sz="2800" dirty="0" smtClean="0">
                <a:solidFill>
                  <a:schemeClr val="tx1"/>
                </a:solidFill>
                <a:latin typeface="18 VAG Rounded Thin   55390"/>
                <a:cs typeface="Vagrounded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18 VAG Rounded Thin   55390"/>
                <a:cs typeface="Vagrounded"/>
              </a:rPr>
            </a:br>
            <a:r>
              <a:rPr lang="en-US" sz="2800" dirty="0" smtClean="0">
                <a:solidFill>
                  <a:schemeClr val="tx1"/>
                </a:solidFill>
                <a:latin typeface="18 VAG Rounded Thin   55390"/>
                <a:cs typeface="Vagrounded"/>
              </a:rPr>
              <a:t>(</a:t>
            </a:r>
            <a:r>
              <a:rPr lang="en-US" sz="2800" i="1" dirty="0" smtClean="0">
                <a:solidFill>
                  <a:schemeClr val="tx1"/>
                </a:solidFill>
                <a:latin typeface="18 VAG Rounded Thin   55390"/>
                <a:cs typeface="Vagrounded"/>
              </a:rPr>
              <a:t>Simply Scheme, </a:t>
            </a:r>
            <a:r>
              <a:rPr lang="en-US" sz="2800" dirty="0" smtClean="0">
                <a:solidFill>
                  <a:schemeClr val="tx1"/>
                </a:solidFill>
                <a:latin typeface="18 VAG Rounded Thin   55390"/>
                <a:cs typeface="Vagrounded"/>
              </a:rPr>
              <a:t>Harvey)</a:t>
            </a:r>
            <a:endParaRPr lang="en-US" sz="2800" i="1" dirty="0">
              <a:solidFill>
                <a:schemeClr val="tx1"/>
              </a:solidFill>
              <a:latin typeface="18 VAG Rounded Thin   55390"/>
              <a:cs typeface="Vaground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in the News: BJC4NYC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188720"/>
            <a:ext cx="4876800" cy="6431280"/>
          </a:xfrm>
        </p:spPr>
        <p:txBody>
          <a:bodyPr/>
          <a:lstStyle/>
          <a:p>
            <a:r>
              <a:rPr lang="en-US" sz="4400"/>
              <a:t>We’re working with the NYC school district to bring BJC to 100 NYC teachers by 2020!</a:t>
            </a:r>
          </a:p>
          <a:p>
            <a:pPr lvl="1"/>
            <a:r>
              <a:rPr lang="en-US" sz="4000"/>
              <a:t>We were just mentioned by White House!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76402"/>
            <a:ext cx="5519014" cy="4885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Oval 4"/>
          <p:cNvSpPr/>
          <p:nvPr/>
        </p:nvSpPr>
        <p:spPr>
          <a:xfrm>
            <a:off x="8458200" y="6781802"/>
            <a:ext cx="5334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 eaLnBrk="0" hangingPunct="0">
              <a:defRPr/>
            </a:pPr>
            <a:endParaRPr lang="en-US" dirty="0"/>
          </a:p>
        </p:txBody>
      </p:sp>
      <p:sp>
        <p:nvSpPr>
          <p:cNvPr id="6" name="Subtitle 48"/>
          <p:cNvSpPr txBox="1">
            <a:spLocks/>
          </p:cNvSpPr>
          <p:nvPr/>
        </p:nvSpPr>
        <p:spPr bwMode="auto">
          <a:xfrm>
            <a:off x="3657600" y="7239000"/>
            <a:ext cx="10972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85" tIns="65310" rIns="130622" bIns="65310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b="1">
                <a:latin typeface="Courier" pitchFamily="-1" charset="0"/>
                <a:ea typeface="Courier" pitchFamily="-1" charset="0"/>
                <a:cs typeface="Courier" pitchFamily="-1" charset="0"/>
              </a:rPr>
              <a:t>bjc.link/bjcwhitehouse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Abstration Interfaces &amp;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181600" cy="6367037"/>
          </a:xfrm>
        </p:spPr>
        <p:txBody>
          <a:bodyPr/>
          <a:lstStyle/>
          <a:p>
            <a:r>
              <a:rPr lang="en-US" sz="3200" dirty="0"/>
              <a:t>Examples:</a:t>
            </a:r>
          </a:p>
          <a:p>
            <a:pPr lvl="1"/>
            <a:r>
              <a:rPr lang="en-US" sz="2900" dirty="0"/>
              <a:t>Functions (e.g., sin x)</a:t>
            </a:r>
          </a:p>
          <a:p>
            <a:pPr lvl="1"/>
            <a:r>
              <a:rPr lang="en-US" sz="2900" dirty="0"/>
              <a:t>Hiring contractors</a:t>
            </a:r>
          </a:p>
          <a:p>
            <a:pPr lvl="1"/>
            <a:r>
              <a:rPr lang="en-US" sz="2900" dirty="0"/>
              <a:t>Application Programming Interfaces (APIs)</a:t>
            </a:r>
          </a:p>
          <a:p>
            <a:pPr lvl="1"/>
            <a:r>
              <a:rPr lang="en-US" sz="2900" dirty="0"/>
              <a:t>Technology (e.g., cars)</a:t>
            </a:r>
          </a:p>
          <a:p>
            <a:r>
              <a:rPr lang="en-US" sz="3200" dirty="0"/>
              <a:t>Amazing things are built when these layer</a:t>
            </a:r>
          </a:p>
          <a:p>
            <a:pPr lvl="1"/>
            <a:r>
              <a:rPr lang="en-US" sz="2900" dirty="0"/>
              <a:t>And the abstraction layers are getting deeper by the day!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Power of Abstraction, everywhere!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9067802" y="3657600"/>
            <a:ext cx="483108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622" tIns="65310" rIns="130622" bIns="65310" rtlCol="0" anchor="ctr"/>
          <a:lstStyle/>
          <a:p>
            <a:pPr algn="ctr"/>
            <a:r>
              <a:rPr lang="en-US" sz="2400" b="1" dirty="0">
                <a:latin typeface="18 VAG Rounded Light   02390"/>
              </a:rPr>
              <a:t>Abstraction Barrier (Interface)</a:t>
            </a:r>
            <a:r>
              <a:rPr lang="en-US" sz="2900" dirty="0">
                <a:latin typeface="18 VAG Rounded Light   02390"/>
              </a:rPr>
              <a:t/>
            </a:r>
            <a:br>
              <a:rPr lang="en-US" sz="2900" dirty="0">
                <a:latin typeface="18 VAG Rounded Light   02390"/>
              </a:rPr>
            </a:br>
            <a:r>
              <a:rPr lang="en-US" sz="1800" dirty="0">
                <a:latin typeface="18 VAG Rounded Light   02390"/>
              </a:rPr>
              <a:t>(the interface, or specification, or contract)</a:t>
            </a:r>
            <a:endParaRPr lang="en-US" sz="2900" dirty="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144002" y="4663442"/>
            <a:ext cx="4800600" cy="187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900" b="1" dirty="0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r>
              <a:rPr lang="en-US" sz="2100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/>
            </a:r>
            <a:br>
              <a:rPr lang="en-US" sz="2100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sz="2100" dirty="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21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9144000" y="1828802"/>
            <a:ext cx="4734560" cy="187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1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sz="21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 eaLnBrk="0" hangingPunct="0"/>
            <a:endParaRPr lang="en-US" sz="2100" i="1" dirty="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2900" b="1" dirty="0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sz="2100" b="1" dirty="0">
              <a:solidFill>
                <a:srgbClr val="FFFF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one of the big ideas of computing!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It’s how mankind has engineered some of the greatest structures and managed the complexity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Two definitions</a:t>
            </a:r>
          </a:p>
          <a:p>
            <a:pPr lvl="1"/>
            <a:r>
              <a:rPr lang="en-US" sz="26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lvl="1"/>
            <a:r>
              <a:rPr lang="en-US" sz="26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9144000" y="4724400"/>
            <a:ext cx="4856480" cy="210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Someone who drove in 1930 could still drive a car today because they’ve kept the same </a:t>
            </a:r>
            <a:r>
              <a:rPr lang="en-US" sz="2600" b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Abstraction</a:t>
            </a:r>
            <a:r>
              <a:rPr lang="en-US" sz="2600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!</a:t>
            </a:r>
          </a:p>
          <a:p>
            <a:pPr algn="ctr" eaLnBrk="0" hangingPunct="0"/>
            <a:r>
              <a:rPr lang="en-US" sz="2400" i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(right pedal faster, left pedal slow)</a:t>
            </a:r>
          </a:p>
        </p:txBody>
      </p:sp>
      <p:pic>
        <p:nvPicPr>
          <p:cNvPr id="26629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8450" y="1447800"/>
            <a:ext cx="4756150" cy="345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(AP) Computer Science Principles</a:t>
            </a:r>
          </a:p>
        </p:txBody>
      </p:sp>
      <p:pic>
        <p:nvPicPr>
          <p:cNvPr id="7" name="Picture 6" descr="csp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2" y="143258"/>
            <a:ext cx="2108200" cy="885445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6367037"/>
          </a:xfrm>
        </p:spPr>
        <p:txBody>
          <a:bodyPr/>
          <a:lstStyle/>
          <a:p>
            <a:endParaRPr lang="en-US" sz="1100"/>
          </a:p>
          <a:p>
            <a:pPr>
              <a:buNone/>
            </a:pPr>
            <a:r>
              <a:rPr lang="en-US"/>
              <a:t>    </a:t>
            </a:r>
            <a:r>
              <a:rPr lang="en-US" u="sng"/>
              <a:t>7 Big Ideas</a:t>
            </a:r>
          </a:p>
          <a:p>
            <a:pPr lvl="1"/>
            <a:r>
              <a:rPr lang="en-US" sz="3700"/>
              <a:t>Creativity</a:t>
            </a:r>
          </a:p>
          <a:p>
            <a:pPr lvl="1"/>
            <a:r>
              <a:rPr lang="en-US" sz="3700"/>
              <a:t>Abstraction</a:t>
            </a:r>
          </a:p>
          <a:p>
            <a:pPr lvl="1"/>
            <a:r>
              <a:rPr lang="en-US" sz="3700"/>
              <a:t>Data and Information</a:t>
            </a:r>
          </a:p>
          <a:p>
            <a:pPr lvl="1"/>
            <a:r>
              <a:rPr lang="en-US" sz="3700"/>
              <a:t>Algorithms</a:t>
            </a:r>
          </a:p>
          <a:p>
            <a:pPr lvl="1"/>
            <a:r>
              <a:rPr lang="en-US" sz="3700"/>
              <a:t>Programming</a:t>
            </a:r>
          </a:p>
          <a:p>
            <a:pPr lvl="1"/>
            <a:r>
              <a:rPr lang="en-US" sz="3700"/>
              <a:t>The Internet</a:t>
            </a:r>
          </a:p>
          <a:p>
            <a:pPr lvl="1"/>
            <a:r>
              <a:rPr lang="en-US" sz="3700"/>
              <a:t>Global Impact</a:t>
            </a:r>
          </a:p>
        </p:txBody>
      </p:sp>
      <p:pic>
        <p:nvPicPr>
          <p:cNvPr id="12" name="Picture 11" descr="ap-computer-science-principles-curriculum-framewo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828800"/>
            <a:ext cx="4114800" cy="5325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(AP) Computer Science Principles</a:t>
            </a:r>
          </a:p>
        </p:txBody>
      </p:sp>
      <p:pic>
        <p:nvPicPr>
          <p:cNvPr id="7" name="Picture 6" descr="csp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2" y="143258"/>
            <a:ext cx="2108200" cy="885445"/>
          </a:xfrm>
          <a:prstGeom prst="rect">
            <a:avLst/>
          </a:prstGeom>
        </p:spPr>
      </p:pic>
      <p:sp>
        <p:nvSpPr>
          <p:cNvPr id="8" name="Content Placeholder 5"/>
          <p:cNvSpPr>
            <a:spLocks noGrp="1"/>
          </p:cNvSpPr>
          <p:nvPr>
            <p:ph sz="half" idx="2"/>
          </p:nvPr>
        </p:nvSpPr>
        <p:spPr>
          <a:xfrm>
            <a:off x="3276600" y="1188723"/>
            <a:ext cx="5943600" cy="6367037"/>
          </a:xfrm>
        </p:spPr>
        <p:txBody>
          <a:bodyPr/>
          <a:lstStyle/>
          <a:p>
            <a:pPr algn="ctr">
              <a:buNone/>
            </a:pPr>
            <a:r>
              <a:rPr lang="en-US" sz="3200"/>
              <a:t>   </a:t>
            </a:r>
          </a:p>
          <a:p>
            <a:pPr algn="ctr">
              <a:buNone/>
            </a:pPr>
            <a:endParaRPr lang="en-US" sz="3200"/>
          </a:p>
          <a:p>
            <a:pPr algn="ctr">
              <a:buNone/>
            </a:pPr>
            <a:r>
              <a:rPr lang="en-US" sz="3200"/>
              <a:t>    </a:t>
            </a:r>
            <a:r>
              <a:rPr lang="en-US" u="sng"/>
              <a:t>6 Computational </a:t>
            </a:r>
            <a:br>
              <a:rPr lang="en-US" u="sng"/>
            </a:br>
            <a:r>
              <a:rPr lang="en-US" u="sng"/>
              <a:t>Thinking Practices</a:t>
            </a:r>
          </a:p>
          <a:p>
            <a:pPr lvl="1"/>
            <a:r>
              <a:rPr lang="en-US" sz="2900" b="1"/>
              <a:t>Connecting </a:t>
            </a:r>
            <a:r>
              <a:rPr lang="en-US" sz="2900"/>
              <a:t>computing</a:t>
            </a:r>
          </a:p>
          <a:p>
            <a:pPr lvl="1"/>
            <a:r>
              <a:rPr lang="en-US" sz="2900" b="1"/>
              <a:t>Creating </a:t>
            </a:r>
            <a:r>
              <a:rPr lang="en-US" sz="2900"/>
              <a:t>computing artifacts</a:t>
            </a:r>
          </a:p>
          <a:p>
            <a:pPr lvl="1"/>
            <a:r>
              <a:rPr lang="en-US" sz="2900" b="1"/>
              <a:t>Abstracting</a:t>
            </a:r>
          </a:p>
          <a:p>
            <a:pPr lvl="1"/>
            <a:r>
              <a:rPr lang="en-US" sz="2900" b="1"/>
              <a:t>Analyzing </a:t>
            </a:r>
            <a:r>
              <a:rPr lang="en-US" sz="2900"/>
              <a:t>problems &amp; artifacts</a:t>
            </a:r>
          </a:p>
          <a:p>
            <a:pPr lvl="1"/>
            <a:r>
              <a:rPr lang="en-US" sz="2900" b="1"/>
              <a:t>Communicating</a:t>
            </a:r>
          </a:p>
          <a:p>
            <a:pPr lvl="1"/>
            <a:r>
              <a:rPr lang="en-US" sz="2900" b="1"/>
              <a:t>Collaborating</a:t>
            </a:r>
          </a:p>
          <a:p>
            <a:pPr lvl="1"/>
            <a:endParaRPr lang="en-US" sz="2900"/>
          </a:p>
          <a:p>
            <a:pPr lvl="1"/>
            <a:endParaRPr lang="en-US" sz="2900"/>
          </a:p>
        </p:txBody>
      </p:sp>
      <p:pic>
        <p:nvPicPr>
          <p:cNvPr id="9" name="Picture 8" descr="ap-computer-science-principles-curriculum-framewo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828800"/>
            <a:ext cx="4114800" cy="5325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334000" cy="6367037"/>
          </a:xfrm>
        </p:spPr>
        <p:txBody>
          <a:bodyPr/>
          <a:lstStyle/>
          <a:p>
            <a:r>
              <a:rPr lang="en-US" sz="2900" dirty="0"/>
              <a:t>Big Ideas of Programming</a:t>
            </a:r>
          </a:p>
          <a:p>
            <a:pPr lvl="1"/>
            <a:r>
              <a:rPr lang="en-US" sz="2400" dirty="0"/>
              <a:t>Abstraction</a:t>
            </a:r>
          </a:p>
          <a:p>
            <a:pPr lvl="1"/>
            <a:r>
              <a:rPr lang="en-US" sz="2400" dirty="0"/>
              <a:t>Algorithms (2)</a:t>
            </a:r>
          </a:p>
          <a:p>
            <a:pPr lvl="1"/>
            <a:r>
              <a:rPr lang="en-US" sz="2400" dirty="0"/>
              <a:t>Recursion (2)</a:t>
            </a:r>
          </a:p>
          <a:p>
            <a:pPr lvl="1"/>
            <a:r>
              <a:rPr lang="en-US" sz="2400" dirty="0"/>
              <a:t>Functions-as-data, l (2)</a:t>
            </a:r>
          </a:p>
          <a:p>
            <a:pPr lvl="1"/>
            <a:r>
              <a:rPr lang="en-US" sz="2400" dirty="0"/>
              <a:t>Programming Paradigms</a:t>
            </a:r>
          </a:p>
          <a:p>
            <a:pPr lvl="1"/>
            <a:r>
              <a:rPr lang="en-US" sz="2400" dirty="0"/>
              <a:t>Cloud Computing</a:t>
            </a:r>
          </a:p>
          <a:p>
            <a:r>
              <a:rPr lang="en-US" sz="2900" dirty="0"/>
              <a:t>Beauty and Joy</a:t>
            </a:r>
          </a:p>
          <a:p>
            <a:pPr lvl="1"/>
            <a:r>
              <a:rPr lang="en-US" sz="2400" dirty="0"/>
              <a:t>“CS Unplugged” activities</a:t>
            </a:r>
          </a:p>
          <a:p>
            <a:pPr lvl="1"/>
            <a:r>
              <a:rPr lang="en-US" sz="2400" dirty="0"/>
              <a:t>If f2f, all lab work in pairs</a:t>
            </a:r>
          </a:p>
          <a:p>
            <a:pPr lvl="1"/>
            <a:r>
              <a:rPr lang="en-US" sz="2400" dirty="0"/>
              <a:t>“Create” performance task</a:t>
            </a:r>
          </a:p>
          <a:p>
            <a:pPr lvl="2"/>
            <a:r>
              <a:rPr lang="en-US" sz="2100" dirty="0"/>
              <a:t>Of your own choice!!</a:t>
            </a:r>
          </a:p>
          <a:p>
            <a:pPr lvl="1"/>
            <a:r>
              <a:rPr lang="en-US" sz="2400" dirty="0"/>
              <a:t>“Explore” performance task</a:t>
            </a:r>
          </a:p>
          <a:p>
            <a:pPr lvl="2"/>
            <a:r>
              <a:rPr lang="en-US" sz="2100" dirty="0"/>
              <a:t>Of your own choice!!</a:t>
            </a:r>
          </a:p>
        </p:txBody>
      </p:sp>
      <p:sp>
        <p:nvSpPr>
          <p:cNvPr id="19459" name="Content Placeholder 4"/>
          <p:cNvSpPr>
            <a:spLocks noGrp="1"/>
          </p:cNvSpPr>
          <p:nvPr>
            <p:ph sz="half" idx="2"/>
          </p:nvPr>
        </p:nvSpPr>
        <p:spPr>
          <a:xfrm>
            <a:off x="8610600" y="1188723"/>
            <a:ext cx="5486400" cy="6367037"/>
          </a:xfrm>
        </p:spPr>
        <p:txBody>
          <a:bodyPr/>
          <a:lstStyle/>
          <a:p>
            <a:r>
              <a:rPr lang="en-US" sz="2900" dirty="0"/>
              <a:t>Big Ideas of Computing</a:t>
            </a:r>
          </a:p>
          <a:p>
            <a:pPr lvl="1"/>
            <a:r>
              <a:rPr lang="en-US" sz="2400" dirty="0" err="1"/>
              <a:t>Daily “computing in the news”</a:t>
            </a:r>
          </a:p>
          <a:p>
            <a:pPr lvl="1"/>
            <a:r>
              <a:rPr lang="en-US" sz="2400" dirty="0" err="1"/>
              <a:t>How the Internet works</a:t>
            </a:r>
            <a:endParaRPr lang="en-US" sz="2400" dirty="0"/>
          </a:p>
          <a:p>
            <a:pPr lvl="1"/>
            <a:r>
              <a:rPr lang="en-US" sz="2400" dirty="0"/>
              <a:t>Research Summaries</a:t>
            </a:r>
          </a:p>
          <a:p>
            <a:pPr lvl="2"/>
            <a:r>
              <a:rPr lang="en-US" sz="2100" dirty="0"/>
              <a:t>AI</a:t>
            </a:r>
          </a:p>
          <a:p>
            <a:pPr lvl="2"/>
            <a:r>
              <a:rPr lang="en-US" sz="2100" dirty="0"/>
              <a:t>HCI</a:t>
            </a:r>
          </a:p>
          <a:p>
            <a:pPr lvl="1"/>
            <a:r>
              <a:rPr lang="en-US" sz="2400" dirty="0"/>
              <a:t>The Power of Data (big, small)</a:t>
            </a:r>
          </a:p>
          <a:p>
            <a:pPr lvl="1"/>
            <a:r>
              <a:rPr lang="en-US" sz="2400" dirty="0"/>
              <a:t>Social Implications of Computing </a:t>
            </a:r>
          </a:p>
          <a:p>
            <a:pPr lvl="1"/>
            <a:r>
              <a:rPr lang="en-US" sz="2400" dirty="0"/>
              <a:t>Saving the World w/Computing</a:t>
            </a:r>
          </a:p>
          <a:p>
            <a:pPr lvl="1"/>
            <a:r>
              <a:rPr lang="en-US" sz="2400" dirty="0"/>
              <a:t>Cloud Computing </a:t>
            </a:r>
          </a:p>
          <a:p>
            <a:pPr lvl="1"/>
            <a:r>
              <a:rPr lang="en-US" sz="2400" dirty="0"/>
              <a:t>Limits of Computing </a:t>
            </a:r>
          </a:p>
          <a:p>
            <a:pPr lvl="1"/>
            <a:r>
              <a:rPr lang="en-US" sz="2400" dirty="0"/>
              <a:t>Future of Computing </a:t>
            </a:r>
          </a:p>
          <a:p>
            <a:pPr lvl="1"/>
            <a:r>
              <a:rPr lang="en-US" sz="2400" dirty="0"/>
              <a:t>Robots…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and Joy of Computing in one slide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75"/>
          <a:stretch>
            <a:fillRect/>
          </a:stretch>
        </p:blipFill>
        <p:spPr>
          <a:xfrm flipH="1">
            <a:off x="11811003" y="5848350"/>
            <a:ext cx="2146139" cy="1645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Incredibly easy-to-learn coding in </a:t>
            </a:r>
          </a:p>
        </p:txBody>
      </p:sp>
      <p:pic>
        <p:nvPicPr>
          <p:cNvPr id="6" name="Content Placeholder 5" descr="Screen Shot 2015-01-21 at 12.17.54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4" t="1311" b="1014"/>
          <a:stretch>
            <a:fillRect/>
          </a:stretch>
        </p:blipFill>
        <p:spPr>
          <a:xfrm>
            <a:off x="3765525" y="1526166"/>
            <a:ext cx="10133355" cy="5781607"/>
          </a:xfrm>
        </p:spPr>
      </p:pic>
      <p:pic>
        <p:nvPicPr>
          <p:cNvPr id="7" name="Picture 6" descr="snap-logo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142" y="237644"/>
            <a:ext cx="1763949" cy="9715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10" name="Picture 9" descr="Mandelbr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1676400"/>
            <a:ext cx="2923566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733802" y="1188723"/>
            <a:ext cx="5410200" cy="6367037"/>
          </a:xfrm>
        </p:spPr>
        <p:txBody>
          <a:bodyPr/>
          <a:lstStyle/>
          <a:p>
            <a:r>
              <a:rPr lang="en-US" sz="2900" dirty="0"/>
              <a:t>Format </a:t>
            </a:r>
            <a:r>
              <a:rPr lang="en-US" sz="2900" dirty="0" smtClean="0"/>
              <a:t>(14 </a:t>
            </a:r>
            <a:r>
              <a:rPr lang="en-US" sz="2900" dirty="0" err="1"/>
              <a:t>hrs</a:t>
            </a:r>
            <a:r>
              <a:rPr lang="en-US" sz="2900" dirty="0"/>
              <a:t>/</a:t>
            </a:r>
            <a:r>
              <a:rPr lang="en-US" sz="2900" dirty="0" err="1"/>
              <a:t>wk</a:t>
            </a:r>
            <a:r>
              <a:rPr lang="en-US" sz="2900" dirty="0"/>
              <a:t> * </a:t>
            </a:r>
            <a:r>
              <a:rPr lang="en-US" sz="2900" dirty="0" smtClean="0"/>
              <a:t>7 </a:t>
            </a:r>
            <a:r>
              <a:rPr lang="en-US" sz="2900" dirty="0" err="1"/>
              <a:t>wks</a:t>
            </a:r>
            <a:r>
              <a:rPr lang="en-US" sz="2900" dirty="0" smtClean="0"/>
              <a:t>)</a:t>
            </a:r>
          </a:p>
          <a:p>
            <a:pPr lvl="1"/>
            <a:r>
              <a:rPr lang="en-US" sz="2300" dirty="0" smtClean="0"/>
              <a:t>See the following slides</a:t>
            </a:r>
            <a:endParaRPr lang="en-US" sz="2900" dirty="0"/>
          </a:p>
          <a:p>
            <a:r>
              <a:rPr lang="en-US" sz="2900" dirty="0"/>
              <a:t>Selected Reading</a:t>
            </a:r>
          </a:p>
          <a:p>
            <a:pPr lvl="1"/>
            <a:r>
              <a:rPr lang="en-US" sz="2400" dirty="0"/>
              <a:t>Taken from </a:t>
            </a:r>
            <a:r>
              <a:rPr lang="en-US" sz="2400" dirty="0" smtClean="0"/>
              <a:t>book </a:t>
            </a:r>
            <a:r>
              <a:rPr lang="en-US" sz="2400" dirty="0"/>
              <a:t>(“Blown to Bits</a:t>
            </a:r>
            <a:r>
              <a:rPr lang="en-US" sz="2400" dirty="0" smtClean="0"/>
              <a:t>” by Abelson, </a:t>
            </a:r>
            <a:r>
              <a:rPr lang="en-US" sz="2400" dirty="0" err="1" smtClean="0"/>
              <a:t>Ledeen</a:t>
            </a:r>
            <a:r>
              <a:rPr lang="en-US" sz="2400" dirty="0" smtClean="0"/>
              <a:t> &amp; Lewis) </a:t>
            </a:r>
            <a:r>
              <a:rPr lang="en-US" sz="2400" dirty="0"/>
              <a:t>+ articles + videos</a:t>
            </a:r>
          </a:p>
          <a:p>
            <a:pPr lvl="1"/>
            <a:r>
              <a:rPr lang="en-US" sz="2400" dirty="0"/>
              <a:t>Current events EVERY LECTURE</a:t>
            </a:r>
            <a:br>
              <a:rPr lang="en-US" sz="2400" dirty="0"/>
            </a:br>
            <a:r>
              <a:rPr lang="en-US" sz="2400" dirty="0"/>
              <a:t>(e.g., IBM’s Watson </a:t>
            </a:r>
            <a:r>
              <a:rPr lang="en-US" sz="2400" dirty="0" err="1"/>
              <a:t>vs</a:t>
            </a:r>
            <a:r>
              <a:rPr lang="en-US" sz="2400" dirty="0"/>
              <a:t> Jeopardy)</a:t>
            </a:r>
          </a:p>
          <a:p>
            <a:r>
              <a:rPr lang="en-US" sz="2900" dirty="0"/>
              <a:t>All resources FREE</a:t>
            </a:r>
          </a:p>
          <a:p>
            <a:pPr lvl="1"/>
            <a:r>
              <a:rPr lang="en-US" sz="2400" dirty="0"/>
              <a:t>Even clickers!</a:t>
            </a:r>
          </a:p>
          <a:p>
            <a:r>
              <a:rPr lang="en-US" sz="2900" dirty="0"/>
              <a:t>Pair Programming!</a:t>
            </a:r>
          </a:p>
        </p:txBody>
      </p:sp>
      <p:pic>
        <p:nvPicPr>
          <p:cNvPr id="5" name="Content Placeholder 4" descr="0137135599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7357" r="-7357"/>
          <a:stretch>
            <a:fillRect/>
          </a:stretch>
        </p:blipFill>
        <p:spPr>
          <a:xfrm>
            <a:off x="9433560" y="1463042"/>
            <a:ext cx="2225040" cy="2883186"/>
          </a:xfrm>
        </p:spPr>
      </p:pic>
      <p:pic>
        <p:nvPicPr>
          <p:cNvPr id="3" name="Picture 2" descr="Screen shot 2010-11-28 at 10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378" y="1463040"/>
            <a:ext cx="2014024" cy="2651760"/>
          </a:xfrm>
          <a:prstGeom prst="rect">
            <a:avLst/>
          </a:prstGeom>
        </p:spPr>
      </p:pic>
      <p:pic>
        <p:nvPicPr>
          <p:cNvPr id="10" name="Picture 9" descr="Screen shot 2010-11-28 at 10.48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76" y="4572000"/>
            <a:ext cx="1979806" cy="2644870"/>
          </a:xfrm>
          <a:prstGeom prst="rect">
            <a:avLst/>
          </a:prstGeom>
        </p:spPr>
      </p:pic>
      <p:pic>
        <p:nvPicPr>
          <p:cNvPr id="11" name="Picture 10" descr="Screen shot 2010-11-28 at 10.49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720" y="4572000"/>
            <a:ext cx="1996074" cy="2651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030202" y="6856418"/>
            <a:ext cx="853701" cy="839784"/>
          </a:xfrm>
          <a:prstGeom prst="rect">
            <a:avLst/>
          </a:prstGeom>
        </p:spPr>
        <p:txBody>
          <a:bodyPr wrap="none" lIns="130622" tIns="65310" rIns="130622" bIns="65310">
            <a:spAutoFit/>
          </a:bodyPr>
          <a:lstStyle/>
          <a:p>
            <a:r>
              <a:rPr lang="en-US" sz="4600" dirty="0">
                <a:solidFill>
                  <a:schemeClr val="tx1"/>
                </a:solidFill>
                <a:latin typeface="Vagrounded"/>
                <a:cs typeface="Vagrounded"/>
              </a:rPr>
              <a:t>…</a:t>
            </a:r>
            <a:endParaRPr lang="en-US" sz="86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</a:t>
            </a:r>
            <a:r>
              <a:rPr lang="en-US" dirty="0"/>
              <a:t>&amp; Textbooks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</a:t>
            </a:r>
            <a:r>
              <a:rPr lang="en-US" dirty="0"/>
              <a:t>Schedule (on </a:t>
            </a:r>
            <a:r>
              <a:rPr lang="en-US" b="1" dirty="0">
                <a:latin typeface="Courier"/>
                <a:cs typeface="Courier"/>
              </a:rPr>
              <a:t>cs10.org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39" y="1905004"/>
            <a:ext cx="9792522" cy="48999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check enrollments…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We have NEVER turned anyone away</a:t>
            </a:r>
            <a:r>
              <a:rPr lang="en-US"/>
              <a:t>, and we don’t intend to turn anyone away this semester!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29095"/>
            <a:ext cx="9997440" cy="28564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58878</TotalTime>
  <Pages>47</Pages>
  <Words>872</Words>
  <Application>Microsoft Macintosh PowerPoint</Application>
  <PresentationFormat>Custom</PresentationFormat>
  <Paragraphs>157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Arial</vt:lpstr>
      <vt:lpstr>Corbel</vt:lpstr>
      <vt:lpstr>Courier</vt:lpstr>
      <vt:lpstr>Helvetica</vt:lpstr>
      <vt:lpstr>ＭＳ Ｐゴシック</vt:lpstr>
      <vt:lpstr>T VAG Rounded Thin</vt:lpstr>
      <vt:lpstr>Vagrounded</vt:lpstr>
      <vt:lpstr>Wingdings</vt:lpstr>
      <vt:lpstr>Wingdings 2</vt:lpstr>
      <vt:lpstr>Wingdings 3</vt:lpstr>
      <vt:lpstr>りょう Text Std EL</vt:lpstr>
      <vt:lpstr>Metro</vt:lpstr>
      <vt:lpstr>BJC: you’ll love it!  Hard work, but fun!</vt:lpstr>
      <vt:lpstr>Computing in the News: BJC4NYC </vt:lpstr>
      <vt:lpstr>(AP) Computer Science Principles</vt:lpstr>
      <vt:lpstr>(AP) Computer Science Principles</vt:lpstr>
      <vt:lpstr>Beauty and Joy of Computing in one slide</vt:lpstr>
      <vt:lpstr>Incredibly easy-to-learn coding in </vt:lpstr>
      <vt:lpstr>Format &amp; Textbooks</vt:lpstr>
      <vt:lpstr>Weekly Schedule (on cs10.org)</vt:lpstr>
      <vt:lpstr>Let’s check enrollments…</vt:lpstr>
      <vt:lpstr>Peer Instruction for active learning!</vt:lpstr>
      <vt:lpstr>Piazza: Q&amp;A, Help, Announcements</vt:lpstr>
      <vt:lpstr>Pro-student Grading Policies</vt:lpstr>
      <vt:lpstr>PowerPoint Presentation</vt:lpstr>
      <vt:lpstr>Abstraction</vt:lpstr>
      <vt:lpstr>Detail Removal</vt:lpstr>
      <vt:lpstr>Detail Removal (in BJC)</vt:lpstr>
      <vt:lpstr>PowerPoint Presentation</vt:lpstr>
      <vt:lpstr>Generalization Example</vt:lpstr>
      <vt:lpstr>Generalization (in BJC) … foreshadowing</vt:lpstr>
      <vt:lpstr>PowerPoint Presentation</vt:lpstr>
      <vt:lpstr>The Power of Abstraction, everywhere!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Michael Ball</cp:lastModifiedBy>
  <cp:revision>3252</cp:revision>
  <cp:lastPrinted>2015-01-21T09:40:56Z</cp:lastPrinted>
  <dcterms:created xsi:type="dcterms:W3CDTF">2015-05-05T16:42:00Z</dcterms:created>
  <dcterms:modified xsi:type="dcterms:W3CDTF">2015-06-23T05:03:06Z</dcterms:modified>
</cp:coreProperties>
</file>